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76" r:id="rId5"/>
    <p:sldId id="277" r:id="rId6"/>
    <p:sldId id="278" r:id="rId7"/>
    <p:sldId id="260" r:id="rId8"/>
    <p:sldId id="266" r:id="rId9"/>
    <p:sldId id="279" r:id="rId10"/>
    <p:sldId id="280" r:id="rId11"/>
    <p:sldId id="261" r:id="rId12"/>
    <p:sldId id="262" r:id="rId13"/>
    <p:sldId id="268" r:id="rId14"/>
    <p:sldId id="274" r:id="rId15"/>
    <p:sldId id="275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8435"/>
  </p:normalViewPr>
  <p:slideViewPr>
    <p:cSldViewPr snapToGrid="0" snapToObjects="1">
      <p:cViewPr varScale="1">
        <p:scale>
          <a:sx n="112" d="100"/>
          <a:sy n="112" d="100"/>
        </p:scale>
        <p:origin x="11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F35B1-E3E6-5349-A331-D5991AD3BE62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AB333-F882-4D4D-9170-E157ECA54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6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album covers? What purpose do they serve?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AB333-F882-4D4D-9170-E157ECA54B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genre can we assume this music is?</a:t>
            </a:r>
          </a:p>
          <a:p>
            <a:r>
              <a:rPr lang="en-US" dirty="0"/>
              <a:t>What symbolism is in the image?</a:t>
            </a:r>
          </a:p>
          <a:p>
            <a:r>
              <a:rPr lang="en-US" dirty="0"/>
              <a:t>What do the colors communicate?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AB333-F882-4D4D-9170-E157ECA54B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AB333-F882-4D4D-9170-E157ECA54B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0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334AB-069B-4A48-B8FC-EE635C680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1D594-E5C2-F94E-BD6B-4B66CEFAF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B0533-D3F2-654E-9EF7-D046EC74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21B12-F63E-6443-BD8B-229B5BFE3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A5306-3AEF-5247-A16F-16CCC731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0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17E8-DC87-304A-80D3-0775157C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0F7E2-C042-B042-BDCF-99FE26143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3F2B4-0A29-B045-8AFF-32925EB8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739A9-F5B2-5F4E-8B2C-C15F600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97BFB-8E04-5A4C-B27D-31F1374A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6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54E59-5642-CE45-8980-09264738B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78C42-73FE-194A-8A84-06D02B3D0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48588-7CE8-A146-926C-3937FE66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B8DF-5D6D-A444-8804-148DD3CA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7C60A-0DCC-C749-9FB6-4D403AA0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60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67D8-0166-D54F-83A4-839858628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BFFC-140F-C542-8509-8667552F5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1D380-555B-E941-A31B-57E8ACC47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E4F05-D5B3-F645-B69F-5128174AA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F61D4-F220-C64C-84E4-4B292BD4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8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86336-4C2D-4546-9821-16BC53C5B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225A7-2D9F-4446-A027-F5069A765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B8AFF-C913-5C47-A49D-BCAABE9C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EA927-9719-9B4E-88C8-BC43BFBF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C61FF-3453-3640-8340-561B43F2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8A3E-0606-0842-902D-D4E4E8E27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E2219-2937-A64A-9024-5790AA276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587EB-9751-0B40-B415-2D1D9D5BA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707BD-1037-254E-8FD8-17528CA6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198EF-2B7D-0149-B2C5-32643DA1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6ECEC-D291-8F41-ABC8-CCEBA117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9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F024-7237-3A47-86B4-E0FC2188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A2422-1413-1F48-B3F4-C10FEA222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92294-3F4F-2A46-BA59-A34690903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F9902-7859-3242-9A03-ADEC8A53B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01039-C5D3-FE4B-AFF1-F338EDE06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85DD74-4DB1-3242-8E9D-574139B7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2B844-2A3B-6645-ACBF-E802360D4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DCA501-AC8B-2B48-BA62-8B16C8B5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1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6237-88A2-7145-A058-094BF312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B1F18-0B1C-4F40-B764-86FA85B2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30650-2E3D-3446-91DB-50462475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DBBCC-4501-1644-A7F3-1EE0BBD95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9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FC9A94-6636-DC49-99F7-37A1D350B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6CA10B-9C93-FC4F-9868-150943CB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E1831-A001-CF41-A2DC-7F08C517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5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3C71-4D40-214A-84FD-778664AF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B841-4B7D-6941-9A64-4864DFD8B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C7D3D-8815-F14E-9C0C-DA3D97353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40D38-2C16-2848-A441-914D6743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BB943-FD52-3B4D-BC72-D9524BA4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FB7CE-0D65-9141-ADF8-974342D7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CE61D-22AF-1848-BD80-93516C7B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273DF2-B6A9-3A4F-9961-EB0F164D1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66A09-2C6D-6145-8D9B-68715FE87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12E8C-4977-0D45-BFEB-225AACC3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C1054-4021-A940-8133-93797756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9D211-547B-AA44-B0EC-47F9E6D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9CB0FB-740E-304C-969E-727DED7A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6B0F0-D7ED-6A49-A472-35C3EF6B8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FA0AE-BD6E-EA4A-B493-206C935004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484CB-4255-2F4B-9906-C3FDCBDC1300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EDE5F-2248-6A47-8526-C3A3CC435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90EAE-0578-B04B-9517-71A449784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B151-F8FA-694A-B0E2-865C209F2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7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5D9A3-86FA-3A40-BB23-FEA90FF9A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Album Cover - Printmaking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0B2F2-4B5E-604B-884B-13C9F94D9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Grade 8 Semester Art</a:t>
            </a:r>
          </a:p>
        </p:txBody>
      </p:sp>
    </p:spTree>
    <p:extLst>
      <p:ext uri="{BB962C8B-B14F-4D97-AF65-F5344CB8AC3E}">
        <p14:creationId xmlns:p14="http://schemas.microsoft.com/office/powerpoint/2010/main" val="1515773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98C2-FC37-B547-AFFF-F73D8257F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05A67-7F2C-F348-AD24-30F0EC724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68" y="2252748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4B8E1-409B-3B4C-968F-3965177E3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9774"/>
            <a:ext cx="5971632" cy="4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63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9206-7708-DF4F-8537-66332A34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Brainstorming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80F42-94ED-E54A-8890-B1CC0DBA5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one song with school appropriate lyrics</a:t>
            </a:r>
          </a:p>
          <a:p>
            <a:r>
              <a:rPr lang="en-US" dirty="0"/>
              <a:t>Create 4”X4” text box in word. </a:t>
            </a:r>
          </a:p>
          <a:p>
            <a:r>
              <a:rPr lang="en-US" dirty="0"/>
              <a:t>Copy and paste lyrics or main chorus or main inspiration for cover into the box. Adjust size and spacing so the full song fits into the box. </a:t>
            </a:r>
          </a:p>
          <a:p>
            <a:r>
              <a:rPr lang="en-US" dirty="0"/>
              <a:t>Submit to Canvas.</a:t>
            </a:r>
          </a:p>
          <a:p>
            <a:r>
              <a:rPr lang="en-US" dirty="0"/>
              <a:t>Listen to your song.</a:t>
            </a:r>
          </a:p>
          <a:p>
            <a:r>
              <a:rPr lang="en-US" dirty="0"/>
              <a:t>Begin sketching ideas, imagery, symbols, that come to mind when you listen to it. Maybe there is one specific line you want to represent.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7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A9FC4-457B-2D40-9734-68393E80D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Sketching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573EB-E2A5-FB47-8B8D-075D83B82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three quick thumbnail sketches of your design. Look up other album cover art to draw inspiration from. </a:t>
            </a:r>
          </a:p>
          <a:p>
            <a:r>
              <a:rPr lang="en-US" dirty="0"/>
              <a:t>We will only be using 3 colors and white. Think in terms of simpler shapes and lines. </a:t>
            </a:r>
          </a:p>
          <a:p>
            <a:r>
              <a:rPr lang="en-US" dirty="0"/>
              <a:t>Draw a 4”X4” square in your sketchbook. Draw final composition inside. </a:t>
            </a:r>
          </a:p>
          <a:p>
            <a:r>
              <a:rPr lang="en-US" dirty="0"/>
              <a:t>Color in using 3 colors and white.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1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B9756-3069-6C4C-B67D-454EB453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Transferring your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0508F-C200-C042-ADFB-178A1D5E1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009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Take a sheet of transparency paper from the front and trace your design. Re-outline in sharpie. </a:t>
            </a:r>
          </a:p>
          <a:p>
            <a:r>
              <a:rPr lang="en-US" dirty="0"/>
              <a:t>Cover the top of the tracing paper with graphite. </a:t>
            </a:r>
          </a:p>
          <a:p>
            <a:r>
              <a:rPr lang="en-US" dirty="0"/>
              <a:t>Flip onto linoleum so side with graphite is laying face down. Your drawing should look reverse now. </a:t>
            </a:r>
          </a:p>
          <a:p>
            <a:r>
              <a:rPr lang="en-US" dirty="0"/>
              <a:t>Trace your drawing with a pencil. This will push the graphite onto the linoleum.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20AF8-6918-4143-B6B9-1D856A77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320" y="2307515"/>
            <a:ext cx="4688876" cy="33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87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6AA7-9B02-BF48-9BCF-772DEA750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 dirty="0"/>
              <a:t>Carving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E943F-BD28-AF45-A20D-A949FF8D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7" r="1905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DAB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04F1A-4087-0646-A0D4-962A56D42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Autofit/>
          </a:bodyPr>
          <a:lstStyle/>
          <a:p>
            <a:r>
              <a:rPr lang="en-US" dirty="0"/>
              <a:t>Always carve AWAY from yourself. </a:t>
            </a:r>
          </a:p>
          <a:p>
            <a:r>
              <a:rPr lang="en-US" dirty="0"/>
              <a:t>Keep your support hand BEHIND the direction you’re carving. </a:t>
            </a:r>
          </a:p>
          <a:p>
            <a:r>
              <a:rPr lang="en-US" dirty="0"/>
              <a:t>If you get stuck, wiggle a little and then gently push forward. Do not force it forward. </a:t>
            </a:r>
          </a:p>
          <a:p>
            <a:r>
              <a:rPr lang="en-US" dirty="0"/>
              <a:t>”V” shaped tools create skinny lines and “U” shaped tools carve away larger chunks. </a:t>
            </a:r>
          </a:p>
        </p:txBody>
      </p:sp>
    </p:spTree>
    <p:extLst>
      <p:ext uri="{BB962C8B-B14F-4D97-AF65-F5344CB8AC3E}">
        <p14:creationId xmlns:p14="http://schemas.microsoft.com/office/powerpoint/2010/main" val="104480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D40D-36D4-AB40-9871-23115FF48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144"/>
            <a:ext cx="10515600" cy="1325563"/>
          </a:xfrm>
        </p:spPr>
        <p:txBody>
          <a:bodyPr/>
          <a:lstStyle/>
          <a:p>
            <a:r>
              <a:rPr lang="en-US" b="1" dirty="0"/>
              <a:t>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5D9EC-9E6B-0241-B78F-E0B5EBDC6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Always lay newsprint down beneath your workspace. </a:t>
            </a:r>
          </a:p>
          <a:p>
            <a:r>
              <a:rPr lang="en-US" dirty="0"/>
              <a:t>Organize workspace as shown here.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9EA048-FAF7-D74A-946E-07D82EFED472}"/>
              </a:ext>
            </a:extLst>
          </p:cNvPr>
          <p:cNvSpPr/>
          <p:nvPr/>
        </p:nvSpPr>
        <p:spPr>
          <a:xfrm>
            <a:off x="838200" y="2305884"/>
            <a:ext cx="9265170" cy="4094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ADE57-5E38-4243-8362-3C5C687CABC1}"/>
              </a:ext>
            </a:extLst>
          </p:cNvPr>
          <p:cNvSpPr/>
          <p:nvPr/>
        </p:nvSpPr>
        <p:spPr>
          <a:xfrm>
            <a:off x="7236401" y="2642673"/>
            <a:ext cx="2328123" cy="32934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5109D-FD4F-4A4F-A800-93B386F84B3D}"/>
              </a:ext>
            </a:extLst>
          </p:cNvPr>
          <p:cNvSpPr/>
          <p:nvPr/>
        </p:nvSpPr>
        <p:spPr>
          <a:xfrm>
            <a:off x="4285081" y="2642673"/>
            <a:ext cx="2328123" cy="32934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3B7D52-ECE5-1F49-9A18-D4688309ACD3}"/>
              </a:ext>
            </a:extLst>
          </p:cNvPr>
          <p:cNvSpPr/>
          <p:nvPr/>
        </p:nvSpPr>
        <p:spPr>
          <a:xfrm>
            <a:off x="1336471" y="2642673"/>
            <a:ext cx="2328123" cy="32934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7F20F-F282-8B49-BA01-91096CCD852D}"/>
              </a:ext>
            </a:extLst>
          </p:cNvPr>
          <p:cNvSpPr txBox="1"/>
          <p:nvPr/>
        </p:nvSpPr>
        <p:spPr>
          <a:xfrm>
            <a:off x="7856888" y="4766975"/>
            <a:ext cx="153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Printing Paper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4DB405-BD9A-444A-ABA8-2028CDA55ECB}"/>
              </a:ext>
            </a:extLst>
          </p:cNvPr>
          <p:cNvSpPr txBox="1"/>
          <p:nvPr/>
        </p:nvSpPr>
        <p:spPr>
          <a:xfrm>
            <a:off x="4731396" y="4086495"/>
            <a:ext cx="133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Inking Station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7E962E-376E-D747-8C68-0CD7F17E515B}"/>
              </a:ext>
            </a:extLst>
          </p:cNvPr>
          <p:cNvSpPr txBox="1"/>
          <p:nvPr/>
        </p:nvSpPr>
        <p:spPr>
          <a:xfrm>
            <a:off x="1605893" y="4090238"/>
            <a:ext cx="173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Ink tray and brayer</a:t>
            </a:r>
          </a:p>
        </p:txBody>
      </p:sp>
    </p:spTree>
    <p:extLst>
      <p:ext uri="{BB962C8B-B14F-4D97-AF65-F5344CB8AC3E}">
        <p14:creationId xmlns:p14="http://schemas.microsoft.com/office/powerpoint/2010/main" val="2040810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2C10-B74F-8F4B-907B-1BC37950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Printing/Carving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A9655-BCB5-9F4F-97CA-95CB9FAE8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2187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Step 1: </a:t>
            </a:r>
            <a:r>
              <a:rPr lang="en-US" dirty="0"/>
              <a:t>Identify the parts of your print that should remain white. CARVE OUT THE WHITE PARTS.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904A9-D00C-8B41-BBF1-B4056EC0E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178" y="285750"/>
            <a:ext cx="4445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0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0DB5-6598-6B4F-960B-0C36A30C4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Printing/Carving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94403-2429-7446-94D1-10BDEDFE4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8307" cy="4351338"/>
          </a:xfrm>
        </p:spPr>
        <p:txBody>
          <a:bodyPr/>
          <a:lstStyle/>
          <a:p>
            <a:r>
              <a:rPr lang="en-US" b="1" dirty="0"/>
              <a:t>Step 2: </a:t>
            </a:r>
            <a:r>
              <a:rPr lang="en-US" dirty="0"/>
              <a:t>Ink the block with your first color. This should be your lightest color. </a:t>
            </a:r>
          </a:p>
          <a:p>
            <a:r>
              <a:rPr lang="en-US" dirty="0"/>
              <a:t>The parts you carved out will remain white.  </a:t>
            </a:r>
          </a:p>
          <a:p>
            <a:r>
              <a:rPr lang="en-US" dirty="0"/>
              <a:t>Print 4 times.</a:t>
            </a:r>
          </a:p>
          <a:p>
            <a:r>
              <a:rPr lang="en-US" dirty="0"/>
              <a:t>Rinse off linoleum.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C6A23-01B2-0244-8744-5FAAE68E0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23" y="-1"/>
            <a:ext cx="5521377" cy="687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26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0DB5-6598-6B4F-960B-0C36A30C4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Printing/Carving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94403-2429-7446-94D1-10BDEDFE4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8307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Step 3: </a:t>
            </a:r>
            <a:r>
              <a:rPr lang="en-US" dirty="0"/>
              <a:t>Now determine what parts need to remain your first color (yellow in this example). </a:t>
            </a:r>
          </a:p>
          <a:p>
            <a:r>
              <a:rPr lang="en-US" dirty="0"/>
              <a:t>Carve out the parts that should remain yellow. </a:t>
            </a:r>
          </a:p>
          <a:p>
            <a:r>
              <a:rPr lang="en-US" b="1" dirty="0"/>
              <a:t>With reduction printmaking, you are always carving away the color that was most recently printed.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687E9-404A-BE4E-9ECE-731D9DC77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23" y="0"/>
            <a:ext cx="5521377" cy="68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44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84E8-852F-3649-A8BE-E1740A59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Printing/Carving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62DAB-2783-4447-9B57-D6A6CD4EE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58849" cy="4351338"/>
          </a:xfrm>
        </p:spPr>
        <p:txBody>
          <a:bodyPr/>
          <a:lstStyle/>
          <a:p>
            <a:r>
              <a:rPr lang="en-US" b="1" dirty="0"/>
              <a:t>Step 4: </a:t>
            </a:r>
            <a:r>
              <a:rPr lang="en-US" dirty="0"/>
              <a:t>Print your next darkest color on top of your first prints (green in this example). </a:t>
            </a:r>
          </a:p>
          <a:p>
            <a:r>
              <a:rPr lang="en-US" dirty="0"/>
              <a:t>Everything you carved out before will remain yellow. </a:t>
            </a:r>
          </a:p>
          <a:p>
            <a:r>
              <a:rPr lang="en-US" dirty="0"/>
              <a:t>Print 4 times. </a:t>
            </a:r>
          </a:p>
          <a:p>
            <a:r>
              <a:rPr lang="en-US" dirty="0"/>
              <a:t>Rinse off linoleum.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005EB-1A96-3C4C-AF7F-17C5AD8B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040" y="1690688"/>
            <a:ext cx="6610297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BA77-68AD-A540-B6AE-CC54769E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Album Cover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3D169-741A-F64C-90F3-9B855332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65170" cy="4351338"/>
          </a:xfrm>
        </p:spPr>
        <p:txBody>
          <a:bodyPr/>
          <a:lstStyle/>
          <a:p>
            <a:r>
              <a:rPr lang="en-US" dirty="0"/>
              <a:t>Used identifying specific records from one another</a:t>
            </a:r>
          </a:p>
          <a:p>
            <a:r>
              <a:rPr lang="en-US" dirty="0">
                <a:highlight>
                  <a:srgbClr val="FFFF00"/>
                </a:highlight>
              </a:rPr>
              <a:t>advertise the musical contents </a:t>
            </a:r>
            <a:r>
              <a:rPr lang="en-US" dirty="0"/>
              <a:t>– </a:t>
            </a:r>
            <a:r>
              <a:rPr lang="en-US" b="1" dirty="0"/>
              <a:t>inform</a:t>
            </a:r>
            <a:r>
              <a:rPr lang="en-US" dirty="0"/>
              <a:t> the audience of what the music is. </a:t>
            </a:r>
          </a:p>
          <a:p>
            <a:r>
              <a:rPr lang="en-US" dirty="0">
                <a:highlight>
                  <a:srgbClr val="FFFF00"/>
                </a:highlight>
              </a:rPr>
              <a:t>target a specific demographic of people </a:t>
            </a:r>
            <a:r>
              <a:rPr lang="en-US" dirty="0"/>
              <a:t>that the musical artist is targeting with their music.</a:t>
            </a:r>
          </a:p>
          <a:p>
            <a:r>
              <a:rPr lang="en-US" dirty="0"/>
              <a:t>artwork can be as much a part of the </a:t>
            </a:r>
            <a:r>
              <a:rPr lang="en-US" dirty="0">
                <a:highlight>
                  <a:srgbClr val="FFFF00"/>
                </a:highlight>
              </a:rPr>
              <a:t>identity of a record</a:t>
            </a:r>
            <a:r>
              <a:rPr lang="en-US" dirty="0"/>
              <a:t> as the sound.</a:t>
            </a:r>
          </a:p>
          <a:p>
            <a:r>
              <a:rPr lang="en-US" dirty="0"/>
              <a:t>provided designers with a way to express their creativity and gain global recognition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69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ED852-3B58-8F4C-8AFF-1F3F1003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Printing/Carving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97FE8-E328-9749-8916-4BF2B1D82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53328" cy="4351338"/>
          </a:xfrm>
        </p:spPr>
        <p:txBody>
          <a:bodyPr/>
          <a:lstStyle/>
          <a:p>
            <a:r>
              <a:rPr lang="en-US" b="1" dirty="0"/>
              <a:t>Step 5: </a:t>
            </a:r>
            <a:r>
              <a:rPr lang="en-US" dirty="0"/>
              <a:t>Repeat pattern. Determine what parts need to remain green. Carve out those parts. </a:t>
            </a:r>
          </a:p>
          <a:p>
            <a:r>
              <a:rPr lang="en-US" dirty="0"/>
              <a:t>Print in your next darkest color (blue in this example)</a:t>
            </a:r>
          </a:p>
          <a:p>
            <a:r>
              <a:rPr lang="en-US" dirty="0"/>
              <a:t>Repeat.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17983-1EAD-FF4B-9BF5-CE5EE2558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544" y="-1"/>
            <a:ext cx="5269564" cy="68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5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FD7FF-149C-7345-B1AD-CD8995711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Graphic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364C1-11D0-814F-8783-616747CE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86726" cy="4351338"/>
          </a:xfrm>
        </p:spPr>
        <p:txBody>
          <a:bodyPr/>
          <a:lstStyle/>
          <a:p>
            <a:r>
              <a:rPr lang="en-US" dirty="0"/>
              <a:t>Also known as Communication Design</a:t>
            </a:r>
          </a:p>
          <a:p>
            <a:r>
              <a:rPr lang="en-US" dirty="0"/>
              <a:t>The </a:t>
            </a:r>
            <a:r>
              <a:rPr lang="en-US" dirty="0">
                <a:highlight>
                  <a:srgbClr val="FFFF00"/>
                </a:highlight>
              </a:rPr>
              <a:t>art of combining text and pictures</a:t>
            </a:r>
          </a:p>
          <a:p>
            <a:r>
              <a:rPr lang="en-US" dirty="0">
                <a:highlight>
                  <a:srgbClr val="FFFF00"/>
                </a:highlight>
              </a:rPr>
              <a:t>Graphic = very clear and powerful</a:t>
            </a:r>
          </a:p>
          <a:p>
            <a:r>
              <a:rPr lang="en-US" dirty="0">
                <a:highlight>
                  <a:srgbClr val="FFFF00"/>
                </a:highlight>
              </a:rPr>
              <a:t>Communicates a message or idea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BDB7ED8-D31A-AF46-B857-A527A7AAE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637" y="795298"/>
            <a:ext cx="5960705" cy="53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4DEC-60A2-5747-998C-D9786A52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 dirty="0"/>
              <a:t>Alex</a:t>
            </a:r>
            <a:r>
              <a:rPr lang="en-US" dirty="0"/>
              <a:t> </a:t>
            </a:r>
            <a:r>
              <a:rPr lang="en-US" b="1" dirty="0"/>
              <a:t>Steinweiss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5DA4B-6E60-304A-B41B-55D57522E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1" r="14523"/>
          <a:stretch/>
        </p:blipFill>
        <p:spPr>
          <a:xfrm>
            <a:off x="20" y="10"/>
            <a:ext cx="2705341" cy="4002355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E352-9BB6-4840-B7DA-47F7CA97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262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1917 - 2011</a:t>
            </a:r>
          </a:p>
          <a:p>
            <a:r>
              <a:rPr lang="en-US" sz="2400" dirty="0">
                <a:highlight>
                  <a:srgbClr val="FFFF00"/>
                </a:highlight>
              </a:rPr>
              <a:t>Graphic design artist, inventor of album cover art</a:t>
            </a:r>
          </a:p>
          <a:p>
            <a:r>
              <a:rPr lang="en-US" sz="2400" dirty="0"/>
              <a:t>Columbia Records’ first art director</a:t>
            </a:r>
          </a:p>
          <a:p>
            <a:r>
              <a:rPr lang="en-US" sz="2400" dirty="0">
                <a:highlight>
                  <a:srgbClr val="FFFF00"/>
                </a:highlight>
              </a:rPr>
              <a:t>Albums</a:t>
            </a:r>
            <a:r>
              <a:rPr lang="en-US" sz="2400" dirty="0"/>
              <a:t> were typically </a:t>
            </a:r>
            <a:r>
              <a:rPr lang="en-US" sz="2400" dirty="0">
                <a:highlight>
                  <a:srgbClr val="FFFF00"/>
                </a:highlight>
              </a:rPr>
              <a:t>packaged in dull cardboard </a:t>
            </a:r>
            <a:r>
              <a:rPr lang="en-US" sz="2400" dirty="0"/>
              <a:t>or paper sleeves with the record label’s name stamped on it</a:t>
            </a:r>
          </a:p>
          <a:p>
            <a:r>
              <a:rPr lang="en-US" sz="2400" dirty="0"/>
              <a:t>“To my mind, this was no way to package beautiful music”</a:t>
            </a:r>
            <a:r>
              <a:rPr lang="en-US" sz="2400" b="1" dirty="0"/>
              <a:t> </a:t>
            </a:r>
            <a:r>
              <a:rPr lang="en-US" sz="2400" b="1" dirty="0">
                <a:highlight>
                  <a:srgbClr val="FFFF00"/>
                </a:highlight>
              </a:rPr>
              <a:t>“I wanted people to look at the artwork and hear the music.”</a:t>
            </a:r>
            <a:endParaRPr lang="en-US" sz="2400" dirty="0">
              <a:highlight>
                <a:srgbClr val="FFFF00"/>
              </a:highlight>
            </a:endParaRPr>
          </a:p>
          <a:p>
            <a:r>
              <a:rPr lang="en-US" sz="2400" dirty="0"/>
              <a:t>Sales went up 900% with his new way to package records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4A46D-8140-014C-A86B-E20CA27D7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59" y="3702570"/>
            <a:ext cx="3519168" cy="289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1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0E92-7A0B-AF49-BD8C-ABE608531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Steinweiss Covers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A56C2-7D07-5944-B41D-AFD67424D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68318" cy="4351338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Known for combining illustration, color, and typography effortlessly </a:t>
            </a:r>
          </a:p>
          <a:p>
            <a:r>
              <a:rPr lang="en-US" dirty="0"/>
              <a:t>Modern, elegant type</a:t>
            </a:r>
          </a:p>
          <a:p>
            <a:r>
              <a:rPr lang="en-US" dirty="0"/>
              <a:t>Rich and vibrant colors</a:t>
            </a:r>
          </a:p>
          <a:p>
            <a:r>
              <a:rPr lang="en-US" dirty="0"/>
              <a:t>Lively illustration</a:t>
            </a:r>
          </a:p>
          <a:p>
            <a:r>
              <a:rPr lang="en-US" dirty="0"/>
              <a:t>Sometimes symbolic and conceptual</a:t>
            </a:r>
          </a:p>
          <a:p>
            <a:r>
              <a:rPr lang="en-US" dirty="0"/>
              <a:t>Other times fun and playful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19077-3A1A-B44E-8C78-31434E2C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518" y="251814"/>
            <a:ext cx="3177186" cy="3177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E472E1-D450-4B46-8E7F-026B9520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999" y="2103437"/>
            <a:ext cx="3197168" cy="3177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C2DA2B-2777-1E45-84EA-DCA8AE470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558" y="3684326"/>
            <a:ext cx="2870146" cy="292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7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90E0C-73B5-CA44-98E1-9C6E9764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Printmaking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F0021-2A05-A849-9B31-00D369FB5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6979" cy="4351338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Transferring an image from a template onto another surface</a:t>
            </a:r>
            <a:r>
              <a:rPr lang="en-US" dirty="0"/>
              <a:t> (usually paper) </a:t>
            </a:r>
          </a:p>
          <a:p>
            <a:r>
              <a:rPr lang="en-US" dirty="0">
                <a:highlight>
                  <a:srgbClr val="FFFF00"/>
                </a:highlight>
              </a:rPr>
              <a:t>Create multiples of one work of art</a:t>
            </a:r>
          </a:p>
          <a:p>
            <a:r>
              <a:rPr lang="en-US" dirty="0"/>
              <a:t>Each print is considered an original rather than a copy</a:t>
            </a:r>
          </a:p>
          <a:p>
            <a:r>
              <a:rPr lang="en-US" dirty="0"/>
              <a:t>Copy = EXACTLY the same</a:t>
            </a:r>
          </a:p>
          <a:p>
            <a:r>
              <a:rPr lang="en-US" dirty="0"/>
              <a:t>Print = some small variation or inconsistency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90504-904F-0B45-8F46-2A6B6F04D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79" y="929356"/>
            <a:ext cx="5247607" cy="52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4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0857-BC5F-C343-84A6-67AEC91C4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Reduction 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925D8-1424-0744-9924-4DDB71900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3151" cy="4351338"/>
          </a:xfrm>
        </p:spPr>
        <p:txBody>
          <a:bodyPr/>
          <a:lstStyle/>
          <a:p>
            <a:r>
              <a:rPr lang="en-US" dirty="0"/>
              <a:t>Reduction print includes </a:t>
            </a:r>
            <a:r>
              <a:rPr lang="en-US" dirty="0">
                <a:highlight>
                  <a:srgbClr val="FFFF00"/>
                </a:highlight>
              </a:rPr>
              <a:t>several colors printed from the same block </a:t>
            </a:r>
            <a:r>
              <a:rPr lang="en-US" dirty="0"/>
              <a:t>at different stages</a:t>
            </a:r>
          </a:p>
          <a:p>
            <a:r>
              <a:rPr lang="en-US" dirty="0"/>
              <a:t>The </a:t>
            </a:r>
            <a:r>
              <a:rPr lang="en-US" dirty="0">
                <a:highlight>
                  <a:srgbClr val="FFFF00"/>
                </a:highlight>
              </a:rPr>
              <a:t>artist carves away or “reduces” </a:t>
            </a:r>
            <a:r>
              <a:rPr lang="en-US" dirty="0"/>
              <a:t>portions of a </a:t>
            </a:r>
            <a:r>
              <a:rPr lang="en-US" dirty="0">
                <a:highlight>
                  <a:srgbClr val="FFFF00"/>
                </a:highlight>
              </a:rPr>
              <a:t>printing block</a:t>
            </a:r>
          </a:p>
          <a:p>
            <a:r>
              <a:rPr lang="en-US" dirty="0">
                <a:highlight>
                  <a:srgbClr val="FFFF00"/>
                </a:highlight>
              </a:rPr>
              <a:t>Prints one layer/color at a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84CEA-7DB4-4C42-81BB-15653BB0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809" y="1550829"/>
            <a:ext cx="8636000" cy="49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46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8E3C3-3255-9B4F-A8BF-763B8BE4A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Your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CF9DE-A2C2-734A-B8B0-EC9ACC868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8434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- You will </a:t>
            </a:r>
            <a:r>
              <a:rPr lang="en-US" dirty="0">
                <a:highlight>
                  <a:srgbClr val="FFFF00"/>
                </a:highlight>
              </a:rPr>
              <a:t>create an album cover for ONE song. </a:t>
            </a:r>
          </a:p>
          <a:p>
            <a:pPr>
              <a:buFontTx/>
              <a:buChar char="-"/>
            </a:pPr>
            <a:r>
              <a:rPr lang="en-US" dirty="0"/>
              <a:t>You will create a design </a:t>
            </a:r>
            <a:r>
              <a:rPr lang="en-US" dirty="0">
                <a:highlight>
                  <a:srgbClr val="FFFF00"/>
                </a:highlight>
              </a:rPr>
              <a:t>that visually represents your chosen song</a:t>
            </a:r>
            <a:r>
              <a:rPr lang="en-US" dirty="0"/>
              <a:t>. </a:t>
            </a:r>
          </a:p>
          <a:p>
            <a:pPr>
              <a:buFontTx/>
              <a:buChar char="-"/>
            </a:pPr>
            <a:r>
              <a:rPr lang="en-US" dirty="0"/>
              <a:t>We will create our album covers </a:t>
            </a:r>
            <a:r>
              <a:rPr lang="en-US" dirty="0">
                <a:highlight>
                  <a:srgbClr val="FFFF00"/>
                </a:highlight>
              </a:rPr>
              <a:t>using reduction printmaking techniques. </a:t>
            </a:r>
          </a:p>
          <a:p>
            <a:pPr>
              <a:buFontTx/>
              <a:buChar char="-"/>
            </a:pPr>
            <a:r>
              <a:rPr lang="en-US" dirty="0"/>
              <a:t>Your final product will be pasted onto a real CD cover and the lyrics will be pasted on the back.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7F06E-67D1-6B4E-9619-EF2127930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548" y="1417320"/>
            <a:ext cx="5369452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14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1683-197E-E843-B16C-C8CAC7EB4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Student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C9483-DD3F-CB4B-87A3-27D51B8A3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" y="2163591"/>
            <a:ext cx="5893452" cy="4420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A3A0B-3661-974B-9C09-41E30A2E5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026" y="365125"/>
            <a:ext cx="5543264" cy="415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44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3169</TotalTime>
  <Words>814</Words>
  <Application>Microsoft Macintosh PowerPoint</Application>
  <PresentationFormat>Widescreen</PresentationFormat>
  <Paragraphs>98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Album Cover - Printmaking</vt:lpstr>
      <vt:lpstr>Album Cover Designs</vt:lpstr>
      <vt:lpstr>Graphic Design</vt:lpstr>
      <vt:lpstr>Alex Steinweiss</vt:lpstr>
      <vt:lpstr>Steinweiss Covers</vt:lpstr>
      <vt:lpstr>Printmaking</vt:lpstr>
      <vt:lpstr>Reduction Print</vt:lpstr>
      <vt:lpstr>Your Challenge</vt:lpstr>
      <vt:lpstr>Student Examples</vt:lpstr>
      <vt:lpstr>PowerPoint Presentation</vt:lpstr>
      <vt:lpstr>Brainstorming</vt:lpstr>
      <vt:lpstr>Sketching</vt:lpstr>
      <vt:lpstr>Transferring your Design</vt:lpstr>
      <vt:lpstr>Carving</vt:lpstr>
      <vt:lpstr>Printing</vt:lpstr>
      <vt:lpstr>Printing/Carving Process</vt:lpstr>
      <vt:lpstr>Printing/Carving Process</vt:lpstr>
      <vt:lpstr>Printing/Carving Process</vt:lpstr>
      <vt:lpstr>Printing/Carving Process</vt:lpstr>
      <vt:lpstr>Printing/Carving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Cover - Printmaking</dc:title>
  <dc:creator>Pairitz, Maria</dc:creator>
  <cp:lastModifiedBy>Pairitz, Maria</cp:lastModifiedBy>
  <cp:revision>20</cp:revision>
  <dcterms:created xsi:type="dcterms:W3CDTF">2019-04-29T14:25:41Z</dcterms:created>
  <dcterms:modified xsi:type="dcterms:W3CDTF">2019-07-23T16:51:23Z</dcterms:modified>
</cp:coreProperties>
</file>